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D7298C5-C3BB-4C25-80CA-6A7D16ABBB9D}" type="datetimeFigureOut">
              <a:rPr lang="it-IT" smtClean="0"/>
              <a:t>08/10/2014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5408E74-6998-4EA2-89D1-44A1D41B8EAB}" type="slidenum">
              <a:rPr lang="it-IT" smtClean="0"/>
              <a:t>‹N›</a:t>
            </a:fld>
            <a:endParaRPr lang="it-IT"/>
          </a:p>
        </p:txBody>
      </p:sp>
    </p:spTree>
    <p:extLst>
      <p:ext uri="{BB962C8B-B14F-4D97-AF65-F5344CB8AC3E}">
        <p14:creationId xmlns:p14="http://schemas.microsoft.com/office/powerpoint/2010/main" val="245011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D7298C5-C3BB-4C25-80CA-6A7D16ABBB9D}" type="datetimeFigureOut">
              <a:rPr lang="it-IT" smtClean="0"/>
              <a:t>08/10/2014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5408E74-6998-4EA2-89D1-44A1D41B8EAB}" type="slidenum">
              <a:rPr lang="it-IT" smtClean="0"/>
              <a:t>‹N›</a:t>
            </a:fld>
            <a:endParaRPr lang="it-IT"/>
          </a:p>
        </p:txBody>
      </p:sp>
    </p:spTree>
    <p:extLst>
      <p:ext uri="{BB962C8B-B14F-4D97-AF65-F5344CB8AC3E}">
        <p14:creationId xmlns:p14="http://schemas.microsoft.com/office/powerpoint/2010/main" val="3589804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D7298C5-C3BB-4C25-80CA-6A7D16ABBB9D}" type="datetimeFigureOut">
              <a:rPr lang="it-IT" smtClean="0"/>
              <a:t>08/10/2014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5408E74-6998-4EA2-89D1-44A1D41B8EAB}" type="slidenum">
              <a:rPr lang="it-IT" smtClean="0"/>
              <a:t>‹N›</a:t>
            </a:fld>
            <a:endParaRPr lang="it-IT"/>
          </a:p>
        </p:txBody>
      </p:sp>
    </p:spTree>
    <p:extLst>
      <p:ext uri="{BB962C8B-B14F-4D97-AF65-F5344CB8AC3E}">
        <p14:creationId xmlns:p14="http://schemas.microsoft.com/office/powerpoint/2010/main" val="197845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D7298C5-C3BB-4C25-80CA-6A7D16ABBB9D}" type="datetimeFigureOut">
              <a:rPr lang="it-IT" smtClean="0"/>
              <a:t>08/10/2014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5408E74-6998-4EA2-89D1-44A1D41B8EAB}" type="slidenum">
              <a:rPr lang="it-IT" smtClean="0"/>
              <a:t>‹N›</a:t>
            </a:fld>
            <a:endParaRPr lang="it-IT"/>
          </a:p>
        </p:txBody>
      </p:sp>
    </p:spTree>
    <p:extLst>
      <p:ext uri="{BB962C8B-B14F-4D97-AF65-F5344CB8AC3E}">
        <p14:creationId xmlns:p14="http://schemas.microsoft.com/office/powerpoint/2010/main" val="1261882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D7298C5-C3BB-4C25-80CA-6A7D16ABBB9D}" type="datetimeFigureOut">
              <a:rPr lang="it-IT" smtClean="0"/>
              <a:t>08/10/2014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5408E74-6998-4EA2-89D1-44A1D41B8EAB}" type="slidenum">
              <a:rPr lang="it-IT" smtClean="0"/>
              <a:t>‹N›</a:t>
            </a:fld>
            <a:endParaRPr lang="it-IT"/>
          </a:p>
        </p:txBody>
      </p:sp>
    </p:spTree>
    <p:extLst>
      <p:ext uri="{BB962C8B-B14F-4D97-AF65-F5344CB8AC3E}">
        <p14:creationId xmlns:p14="http://schemas.microsoft.com/office/powerpoint/2010/main" val="1051237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D7298C5-C3BB-4C25-80CA-6A7D16ABBB9D}" type="datetimeFigureOut">
              <a:rPr lang="it-IT" smtClean="0"/>
              <a:t>08/10/2014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5408E74-6998-4EA2-89D1-44A1D41B8EAB}" type="slidenum">
              <a:rPr lang="it-IT" smtClean="0"/>
              <a:t>‹N›</a:t>
            </a:fld>
            <a:endParaRPr lang="it-IT"/>
          </a:p>
        </p:txBody>
      </p:sp>
    </p:spTree>
    <p:extLst>
      <p:ext uri="{BB962C8B-B14F-4D97-AF65-F5344CB8AC3E}">
        <p14:creationId xmlns:p14="http://schemas.microsoft.com/office/powerpoint/2010/main" val="2542873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D7298C5-C3BB-4C25-80CA-6A7D16ABBB9D}" type="datetimeFigureOut">
              <a:rPr lang="it-IT" smtClean="0"/>
              <a:t>08/10/2014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5408E74-6998-4EA2-89D1-44A1D41B8EAB}" type="slidenum">
              <a:rPr lang="it-IT" smtClean="0"/>
              <a:t>‹N›</a:t>
            </a:fld>
            <a:endParaRPr lang="it-IT"/>
          </a:p>
        </p:txBody>
      </p:sp>
    </p:spTree>
    <p:extLst>
      <p:ext uri="{BB962C8B-B14F-4D97-AF65-F5344CB8AC3E}">
        <p14:creationId xmlns:p14="http://schemas.microsoft.com/office/powerpoint/2010/main" val="71343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D7298C5-C3BB-4C25-80CA-6A7D16ABBB9D}" type="datetimeFigureOut">
              <a:rPr lang="it-IT" smtClean="0"/>
              <a:t>08/10/2014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5408E74-6998-4EA2-89D1-44A1D41B8EAB}" type="slidenum">
              <a:rPr lang="it-IT" smtClean="0"/>
              <a:t>‹N›</a:t>
            </a:fld>
            <a:endParaRPr lang="it-IT"/>
          </a:p>
        </p:txBody>
      </p:sp>
    </p:spTree>
    <p:extLst>
      <p:ext uri="{BB962C8B-B14F-4D97-AF65-F5344CB8AC3E}">
        <p14:creationId xmlns:p14="http://schemas.microsoft.com/office/powerpoint/2010/main" val="1043118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D7298C5-C3BB-4C25-80CA-6A7D16ABBB9D}" type="datetimeFigureOut">
              <a:rPr lang="it-IT" smtClean="0"/>
              <a:t>08/10/2014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5408E74-6998-4EA2-89D1-44A1D41B8EAB}" type="slidenum">
              <a:rPr lang="it-IT" smtClean="0"/>
              <a:t>‹N›</a:t>
            </a:fld>
            <a:endParaRPr lang="it-IT"/>
          </a:p>
        </p:txBody>
      </p:sp>
    </p:spTree>
    <p:extLst>
      <p:ext uri="{BB962C8B-B14F-4D97-AF65-F5344CB8AC3E}">
        <p14:creationId xmlns:p14="http://schemas.microsoft.com/office/powerpoint/2010/main" val="2599789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D7298C5-C3BB-4C25-80CA-6A7D16ABBB9D}" type="datetimeFigureOut">
              <a:rPr lang="it-IT" smtClean="0"/>
              <a:t>08/10/2014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5408E74-6998-4EA2-89D1-44A1D41B8EAB}" type="slidenum">
              <a:rPr lang="it-IT" smtClean="0"/>
              <a:t>‹N›</a:t>
            </a:fld>
            <a:endParaRPr lang="it-IT"/>
          </a:p>
        </p:txBody>
      </p:sp>
    </p:spTree>
    <p:extLst>
      <p:ext uri="{BB962C8B-B14F-4D97-AF65-F5344CB8AC3E}">
        <p14:creationId xmlns:p14="http://schemas.microsoft.com/office/powerpoint/2010/main" val="211928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D7298C5-C3BB-4C25-80CA-6A7D16ABBB9D}" type="datetimeFigureOut">
              <a:rPr lang="it-IT" smtClean="0"/>
              <a:t>08/10/2014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5408E74-6998-4EA2-89D1-44A1D41B8EAB}" type="slidenum">
              <a:rPr lang="it-IT" smtClean="0"/>
              <a:t>‹N›</a:t>
            </a:fld>
            <a:endParaRPr lang="it-IT"/>
          </a:p>
        </p:txBody>
      </p:sp>
    </p:spTree>
    <p:extLst>
      <p:ext uri="{BB962C8B-B14F-4D97-AF65-F5344CB8AC3E}">
        <p14:creationId xmlns:p14="http://schemas.microsoft.com/office/powerpoint/2010/main" val="531062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7298C5-C3BB-4C25-80CA-6A7D16ABBB9D}" type="datetimeFigureOut">
              <a:rPr lang="it-IT" smtClean="0"/>
              <a:t>08/10/2014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408E74-6998-4EA2-89D1-44A1D41B8EAB}" type="slidenum">
              <a:rPr lang="it-IT" smtClean="0"/>
              <a:t>‹N›</a:t>
            </a:fld>
            <a:endParaRPr lang="it-IT"/>
          </a:p>
        </p:txBody>
      </p:sp>
    </p:spTree>
    <p:extLst>
      <p:ext uri="{BB962C8B-B14F-4D97-AF65-F5344CB8AC3E}">
        <p14:creationId xmlns:p14="http://schemas.microsoft.com/office/powerpoint/2010/main" val="2927472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576647" y="778476"/>
            <a:ext cx="11046941" cy="6079524"/>
          </a:xfrm>
        </p:spPr>
        <p:txBody>
          <a:bodyPr>
            <a:normAutofit fontScale="92500"/>
          </a:bodyPr>
          <a:lstStyle/>
          <a:p>
            <a:pPr algn="just"/>
            <a:r>
              <a:rPr lang="it-IT" dirty="0"/>
              <a:t>Le norme dell'interpretazione </a:t>
            </a:r>
            <a:r>
              <a:rPr lang="it-IT" dirty="0" smtClean="0"/>
              <a:t>sono </a:t>
            </a:r>
            <a:r>
              <a:rPr lang="it-IT" dirty="0"/>
              <a:t>dunque determinate dalla </a:t>
            </a:r>
            <a:r>
              <a:rPr lang="it-IT" dirty="0" smtClean="0"/>
              <a:t>struttura del </a:t>
            </a:r>
            <a:r>
              <a:rPr lang="it-IT" dirty="0"/>
              <a:t>corpo politico, al quale la </a:t>
            </a:r>
            <a:r>
              <a:rPr lang="it-IT" dirty="0" smtClean="0"/>
              <a:t>legge </a:t>
            </a:r>
            <a:r>
              <a:rPr lang="it-IT" dirty="0"/>
              <a:t>appartiene, e </a:t>
            </a:r>
            <a:r>
              <a:rPr lang="it-IT" dirty="0" smtClean="0"/>
              <a:t>specialmente </a:t>
            </a:r>
            <a:r>
              <a:rPr lang="it-IT" dirty="0"/>
              <a:t>dai </a:t>
            </a:r>
            <a:r>
              <a:rPr lang="it-IT" dirty="0" smtClean="0"/>
              <a:t>rapporti intercedenti </a:t>
            </a:r>
            <a:r>
              <a:rPr lang="it-IT" dirty="0"/>
              <a:t>tra i cittadini e </a:t>
            </a:r>
            <a:r>
              <a:rPr lang="it-IT" dirty="0" smtClean="0"/>
              <a:t>l’autorità legislativa, </a:t>
            </a:r>
            <a:r>
              <a:rPr lang="it-IT" dirty="0"/>
              <a:t>tra questa e le </a:t>
            </a:r>
            <a:r>
              <a:rPr lang="it-IT" dirty="0" smtClean="0"/>
              <a:t>autorità giudiziarie </a:t>
            </a:r>
            <a:r>
              <a:rPr lang="it-IT" dirty="0"/>
              <a:t>o </a:t>
            </a:r>
            <a:r>
              <a:rPr lang="it-IT" dirty="0" smtClean="0"/>
              <a:t>amministrative</a:t>
            </a:r>
            <a:r>
              <a:rPr lang="it-IT" dirty="0"/>
              <a:t>. </a:t>
            </a:r>
            <a:r>
              <a:rPr lang="it-IT" dirty="0" smtClean="0"/>
              <a:t>Tali </a:t>
            </a:r>
            <a:r>
              <a:rPr lang="it-IT" dirty="0"/>
              <a:t>rapporti in generale </a:t>
            </a:r>
            <a:r>
              <a:rPr lang="it-IT" dirty="0" smtClean="0"/>
              <a:t>sono </a:t>
            </a:r>
            <a:r>
              <a:rPr lang="it-IT" dirty="0"/>
              <a:t>regolati </a:t>
            </a:r>
            <a:r>
              <a:rPr lang="it-IT" dirty="0" smtClean="0"/>
              <a:t>solo parzialmente </a:t>
            </a:r>
            <a:r>
              <a:rPr lang="it-IT" dirty="0"/>
              <a:t>dal diritto </a:t>
            </a:r>
            <a:r>
              <a:rPr lang="it-IT" dirty="0" smtClean="0"/>
              <a:t>scritto: essi sono </a:t>
            </a:r>
            <a:r>
              <a:rPr lang="it-IT" dirty="0"/>
              <a:t>determinati più direttamente </a:t>
            </a:r>
            <a:r>
              <a:rPr lang="it-IT" dirty="0" smtClean="0"/>
              <a:t>da quella necessità </a:t>
            </a:r>
            <a:r>
              <a:rPr lang="it-IT" dirty="0"/>
              <a:t>degli uomini e delle cose, </a:t>
            </a:r>
            <a:r>
              <a:rPr lang="it-IT" dirty="0" smtClean="0"/>
              <a:t>che </a:t>
            </a:r>
            <a:r>
              <a:rPr lang="it-IT" dirty="0"/>
              <a:t>è la fonte prima del diritto</a:t>
            </a:r>
            <a:r>
              <a:rPr lang="it-IT" dirty="0" smtClean="0"/>
              <a:t>, appartengono </a:t>
            </a:r>
            <a:r>
              <a:rPr lang="it-IT" dirty="0"/>
              <a:t>a </a:t>
            </a:r>
            <a:r>
              <a:rPr lang="it-IT" dirty="0" smtClean="0"/>
              <a:t>quel </a:t>
            </a:r>
            <a:r>
              <a:rPr lang="it-IT" dirty="0"/>
              <a:t>diritto tacito, fondamentale, immediata </a:t>
            </a:r>
            <a:r>
              <a:rPr lang="it-IT" dirty="0" smtClean="0"/>
              <a:t>emanazione delle </a:t>
            </a:r>
            <a:r>
              <a:rPr lang="it-IT" dirty="0"/>
              <a:t>forze sociali ordinate, che </a:t>
            </a:r>
            <a:r>
              <a:rPr lang="it-IT" dirty="0" smtClean="0"/>
              <a:t>con </a:t>
            </a:r>
            <a:r>
              <a:rPr lang="it-IT" dirty="0"/>
              <a:t>parola oramai tradizionale </a:t>
            </a:r>
            <a:r>
              <a:rPr lang="it-IT" dirty="0" smtClean="0"/>
              <a:t>si </a:t>
            </a:r>
            <a:r>
              <a:rPr lang="it-IT" dirty="0"/>
              <a:t>può </a:t>
            </a:r>
            <a:r>
              <a:rPr lang="it-IT" dirty="0" smtClean="0"/>
              <a:t>chiamare diritto consuetudinario, </a:t>
            </a:r>
            <a:r>
              <a:rPr lang="it-IT" dirty="0" err="1"/>
              <a:t>purchè</a:t>
            </a:r>
            <a:r>
              <a:rPr lang="it-IT" dirty="0"/>
              <a:t> a </a:t>
            </a:r>
            <a:r>
              <a:rPr lang="it-IT" dirty="0" smtClean="0"/>
              <a:t>quest'espressione </a:t>
            </a:r>
            <a:r>
              <a:rPr lang="it-IT" dirty="0"/>
              <a:t>non si </a:t>
            </a:r>
            <a:r>
              <a:rPr lang="it-IT" dirty="0" smtClean="0"/>
              <a:t>connetta la idea </a:t>
            </a:r>
            <a:r>
              <a:rPr lang="it-IT" dirty="0"/>
              <a:t>di </a:t>
            </a:r>
            <a:r>
              <a:rPr lang="it-IT" dirty="0" smtClean="0"/>
              <a:t>una </a:t>
            </a:r>
            <a:r>
              <a:rPr lang="it-IT" i="1" dirty="0"/>
              <a:t>lunga </a:t>
            </a:r>
            <a:r>
              <a:rPr lang="it-IT" dirty="0" smtClean="0"/>
              <a:t>consuetudine</a:t>
            </a:r>
            <a:r>
              <a:rPr lang="it-IT" dirty="0"/>
              <a:t>. Tutto il diritto scritto ha la sua </a:t>
            </a:r>
            <a:r>
              <a:rPr lang="it-IT" dirty="0" smtClean="0"/>
              <a:t>base </a:t>
            </a:r>
            <a:r>
              <a:rPr lang="it-IT" dirty="0"/>
              <a:t>in </a:t>
            </a:r>
            <a:r>
              <a:rPr lang="it-IT" dirty="0" smtClean="0"/>
              <a:t>tale diritto consuetudinario, </a:t>
            </a:r>
            <a:r>
              <a:rPr lang="it-IT" dirty="0" err="1" smtClean="0"/>
              <a:t>perchè</a:t>
            </a:r>
            <a:r>
              <a:rPr lang="it-IT" dirty="0" smtClean="0"/>
              <a:t> </a:t>
            </a:r>
            <a:r>
              <a:rPr lang="it-IT" dirty="0"/>
              <a:t>il diritto </a:t>
            </a:r>
            <a:r>
              <a:rPr lang="it-IT" dirty="0" smtClean="0"/>
              <a:t>che governa </a:t>
            </a:r>
            <a:r>
              <a:rPr lang="it-IT" dirty="0"/>
              <a:t>le leggi non può </a:t>
            </a:r>
            <a:r>
              <a:rPr lang="it-IT" dirty="0" smtClean="0"/>
              <a:t>essere che essenzialmente consuetudinario. Indi è </a:t>
            </a:r>
            <a:r>
              <a:rPr lang="it-IT" dirty="0"/>
              <a:t>che le </a:t>
            </a:r>
            <a:r>
              <a:rPr lang="it-IT" dirty="0" smtClean="0"/>
              <a:t>regole dell'interpretazione </a:t>
            </a:r>
            <a:r>
              <a:rPr lang="it-IT" dirty="0"/>
              <a:t>son il </a:t>
            </a:r>
            <a:r>
              <a:rPr lang="it-IT" dirty="0" smtClean="0"/>
              <a:t>più delle volte incoscienti e appariscono quasi come il risultato </a:t>
            </a:r>
            <a:r>
              <a:rPr lang="it-IT" dirty="0"/>
              <a:t>di una </a:t>
            </a:r>
            <a:r>
              <a:rPr lang="it-IT" dirty="0" smtClean="0"/>
              <a:t>generale logica necessità</a:t>
            </a:r>
            <a:r>
              <a:rPr lang="it-IT" dirty="0"/>
              <a:t>. Indi </a:t>
            </a:r>
            <a:r>
              <a:rPr lang="it-IT" dirty="0" smtClean="0"/>
              <a:t>è </a:t>
            </a:r>
            <a:r>
              <a:rPr lang="it-IT" dirty="0"/>
              <a:t>pure </a:t>
            </a:r>
            <a:r>
              <a:rPr lang="it-IT" dirty="0" smtClean="0"/>
              <a:t>che </a:t>
            </a:r>
            <a:r>
              <a:rPr lang="it-IT" dirty="0"/>
              <a:t>quelle regole mal </a:t>
            </a:r>
            <a:r>
              <a:rPr lang="it-IT" dirty="0" smtClean="0"/>
              <a:t>si adattano </a:t>
            </a:r>
            <a:r>
              <a:rPr lang="it-IT" dirty="0"/>
              <a:t>ad </a:t>
            </a:r>
            <a:r>
              <a:rPr lang="it-IT" dirty="0" smtClean="0"/>
              <a:t>essere formulate in articoli di legge, ed anche quando si vogliano rivestire della forma di precetti legali, questi praticamente non hanno, come legge, alcun valore, perché la consuetudine, secondo l’esperienza ci insegna, rivendica tacitamente il suo imperio su tutta questa parte del diritto fondamentale…</a:t>
            </a:r>
          </a:p>
          <a:p>
            <a:pPr algn="just"/>
            <a:r>
              <a:rPr lang="it-IT" dirty="0" smtClean="0"/>
              <a:t>La disposizione legale su tale materia potrà </a:t>
            </a:r>
            <a:r>
              <a:rPr lang="it-IT" dirty="0"/>
              <a:t>dunque qualche </a:t>
            </a:r>
            <a:r>
              <a:rPr lang="it-IT" dirty="0" smtClean="0"/>
              <a:t>volta giovare come cosciente formulazione </a:t>
            </a:r>
            <a:r>
              <a:rPr lang="it-IT" dirty="0"/>
              <a:t>di </a:t>
            </a:r>
            <a:r>
              <a:rPr lang="it-IT" dirty="0" smtClean="0"/>
              <a:t>principi, </a:t>
            </a:r>
            <a:r>
              <a:rPr lang="it-IT" dirty="0"/>
              <a:t>che </a:t>
            </a:r>
            <a:r>
              <a:rPr lang="it-IT" dirty="0" smtClean="0"/>
              <a:t>possono </a:t>
            </a:r>
            <a:r>
              <a:rPr lang="it-IT" dirty="0"/>
              <a:t>rimanere </a:t>
            </a:r>
            <a:r>
              <a:rPr lang="it-IT" dirty="0" smtClean="0"/>
              <a:t>oscuri alla individuale intelligenza </a:t>
            </a:r>
            <a:r>
              <a:rPr lang="it-IT" dirty="0"/>
              <a:t>di </a:t>
            </a:r>
            <a:r>
              <a:rPr lang="it-IT" dirty="0" smtClean="0"/>
              <a:t>questo </a:t>
            </a:r>
            <a:r>
              <a:rPr lang="it-IT" dirty="0"/>
              <a:t>o quel magistrato; ma più spesso </a:t>
            </a:r>
            <a:r>
              <a:rPr lang="it-IT" dirty="0" smtClean="0"/>
              <a:t>rimarrà </a:t>
            </a:r>
            <a:r>
              <a:rPr lang="it-IT" dirty="0"/>
              <a:t>non </a:t>
            </a:r>
            <a:r>
              <a:rPr lang="it-IT" dirty="0" smtClean="0"/>
              <a:t>senza ragione trascurata, </a:t>
            </a:r>
            <a:r>
              <a:rPr lang="it-IT" dirty="0"/>
              <a:t>quale </a:t>
            </a:r>
            <a:r>
              <a:rPr lang="it-IT" dirty="0" smtClean="0"/>
              <a:t>espressione </a:t>
            </a:r>
            <a:r>
              <a:rPr lang="it-IT" dirty="0"/>
              <a:t>imperfetta del </a:t>
            </a:r>
            <a:r>
              <a:rPr lang="it-IT" dirty="0" smtClean="0"/>
              <a:t>diritto veramente vigente.</a:t>
            </a:r>
            <a:endParaRPr lang="it-IT" dirty="0"/>
          </a:p>
        </p:txBody>
      </p:sp>
      <p:sp>
        <p:nvSpPr>
          <p:cNvPr id="4" name="CasellaDiTesto 3"/>
          <p:cNvSpPr txBox="1"/>
          <p:nvPr/>
        </p:nvSpPr>
        <p:spPr>
          <a:xfrm>
            <a:off x="576647" y="0"/>
            <a:ext cx="10857472" cy="646331"/>
          </a:xfrm>
          <a:prstGeom prst="rect">
            <a:avLst/>
          </a:prstGeom>
          <a:noFill/>
        </p:spPr>
        <p:txBody>
          <a:bodyPr wrap="square" rtlCol="0">
            <a:spAutoFit/>
          </a:bodyPr>
          <a:lstStyle/>
          <a:p>
            <a:pPr algn="just"/>
            <a:r>
              <a:rPr lang="it-IT" dirty="0" smtClean="0">
                <a:solidFill>
                  <a:srgbClr val="FF0000"/>
                </a:solidFill>
              </a:rPr>
              <a:t>ECCO COSA PENSAVA UN ANTICO MAESTRO DEL DIRITTO (V. SCIALOJA, 1898) DELLE DISPOSIZIONI SULL’INTERPRETAZIONE TIPO QUELLE DELLE «PRELEGGI»</a:t>
            </a:r>
            <a:endParaRPr lang="it-IT" dirty="0">
              <a:solidFill>
                <a:srgbClr val="FF0000"/>
              </a:solidFill>
            </a:endParaRPr>
          </a:p>
        </p:txBody>
      </p:sp>
    </p:spTree>
    <p:extLst>
      <p:ext uri="{BB962C8B-B14F-4D97-AF65-F5344CB8AC3E}">
        <p14:creationId xmlns:p14="http://schemas.microsoft.com/office/powerpoint/2010/main" val="384905069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296</Words>
  <Application>Microsoft Office PowerPoint</Application>
  <PresentationFormat>Widescreen</PresentationFormat>
  <Paragraphs>3</Paragraphs>
  <Slides>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vt:i4>
      </vt:variant>
    </vt:vector>
  </HeadingPairs>
  <TitlesOfParts>
    <vt:vector size="5" baseType="lpstr">
      <vt:lpstr>Arial</vt:lpstr>
      <vt:lpstr>Calibri</vt:lpstr>
      <vt:lpstr>Calibri Light</vt:lpstr>
      <vt:lpstr>Tema di Office</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roberto bin</dc:creator>
  <cp:lastModifiedBy>roberto bin</cp:lastModifiedBy>
  <cp:revision>3</cp:revision>
  <dcterms:created xsi:type="dcterms:W3CDTF">2014-10-08T14:03:00Z</dcterms:created>
  <dcterms:modified xsi:type="dcterms:W3CDTF">2014-10-08T14:12:47Z</dcterms:modified>
</cp:coreProperties>
</file>